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5" r:id="rId3"/>
    <p:sldId id="271" r:id="rId4"/>
    <p:sldId id="286" r:id="rId5"/>
    <p:sldId id="262" r:id="rId6"/>
    <p:sldId id="272" r:id="rId7"/>
    <p:sldId id="287" r:id="rId8"/>
    <p:sldId id="290" r:id="rId9"/>
    <p:sldId id="261" r:id="rId10"/>
    <p:sldId id="288" r:id="rId11"/>
    <p:sldId id="289" r:id="rId12"/>
    <p:sldId id="273" r:id="rId13"/>
    <p:sldId id="293" r:id="rId14"/>
    <p:sldId id="294" r:id="rId15"/>
    <p:sldId id="274" r:id="rId16"/>
    <p:sldId id="296" r:id="rId17"/>
    <p:sldId id="298" r:id="rId18"/>
    <p:sldId id="299" r:id="rId19"/>
    <p:sldId id="266" r:id="rId20"/>
    <p:sldId id="278" r:id="rId21"/>
    <p:sldId id="279" r:id="rId22"/>
    <p:sldId id="300" r:id="rId2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ezione predefinita" id="{1FCF7095-E13C-4D35-B964-5DDF06029698}">
          <p14:sldIdLst>
            <p14:sldId id="256"/>
            <p14:sldId id="285"/>
            <p14:sldId id="271"/>
            <p14:sldId id="286"/>
            <p14:sldId id="262"/>
            <p14:sldId id="272"/>
            <p14:sldId id="287"/>
            <p14:sldId id="290"/>
            <p14:sldId id="261"/>
            <p14:sldId id="288"/>
            <p14:sldId id="289"/>
            <p14:sldId id="273"/>
            <p14:sldId id="293"/>
            <p14:sldId id="294"/>
            <p14:sldId id="274"/>
            <p14:sldId id="296"/>
            <p14:sldId id="298"/>
            <p14:sldId id="299"/>
            <p14:sldId id="266"/>
            <p14:sldId id="278"/>
            <p14:sldId id="279"/>
            <p14:sldId id="30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A2"/>
    <a:srgbClr val="AFABAB"/>
    <a:srgbClr val="F8F8F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E763D-5737-A446-819F-31D5505A495D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B6691-B5A9-904C-81A4-80F881F7BB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0396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1069-2851-41E1-B4A4-CD601970D3BB}" type="datetimeFigureOut">
              <a:rPr lang="it-IT" smtClean="0"/>
              <a:pPr/>
              <a:t>14/10/2014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A2AD-26C1-410E-8E08-635909EC792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7233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9786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9786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978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9786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5784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320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40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6571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630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12747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1249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09043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0053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9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427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8532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10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5.jpe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tv.eurecom.fr/HyperTED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luisred/HotSpot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hyperlink" Target="https://github.com/pasqLisena/MediaFragPlayer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w3.org/TR/media-frag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resource/Saint_Petersburg" TargetMode="External"/><Relationship Id="rId2" Type="http://schemas.openxmlformats.org/officeDocument/2006/relationships/hyperlink" Target="https://www.ted.com/talks/uldus_bakhtiozina_wry_photos_that_turn_stereotypes_upside_dow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6603" y="1192965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1565564" y="2577243"/>
            <a:ext cx="6192243" cy="1145490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582939"/>
            <a:ext cx="5919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  <a:t>Searching and </a:t>
            </a:r>
            <a:r>
              <a:rPr lang="it-IT" sz="4000" dirty="0">
                <a:solidFill>
                  <a:schemeClr val="bg1"/>
                </a:solidFill>
                <a:latin typeface="Avian" pitchFamily="2" charset="0"/>
              </a:rPr>
              <a:t>b</a:t>
            </a:r>
            <a: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  <a:t>rowsing TED Talks </a:t>
            </a:r>
            <a: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  <a:t/>
            </a:r>
            <a:b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</a:br>
            <a: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  <a:t>like </a:t>
            </a:r>
            <a:r>
              <a:rPr lang="it-IT" sz="4000" dirty="0" smtClean="0">
                <a:solidFill>
                  <a:schemeClr val="bg1"/>
                </a:solidFill>
                <a:latin typeface="Avian" pitchFamily="2" charset="0"/>
              </a:rPr>
              <a:t>you never imagined</a:t>
            </a:r>
            <a:endParaRPr lang="it-IT" sz="40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71600" y="4325837"/>
            <a:ext cx="6283842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grpSp>
        <p:nvGrpSpPr>
          <p:cNvPr id="14" name="Gruppo 13"/>
          <p:cNvGrpSpPr/>
          <p:nvPr/>
        </p:nvGrpSpPr>
        <p:grpSpPr>
          <a:xfrm>
            <a:off x="7252231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71599" y="4330718"/>
            <a:ext cx="5999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Avian" pitchFamily="2" charset="0"/>
              </a:rPr>
              <a:t>José Luis Redondo García</a:t>
            </a:r>
            <a:r>
              <a:rPr lang="it-IT" sz="4000" dirty="0" smtClean="0">
                <a:latin typeface="Avian" pitchFamily="2" charset="0"/>
              </a:rPr>
              <a:t> </a:t>
            </a:r>
            <a:r>
              <a:rPr lang="it-IT" sz="2000" dirty="0" smtClean="0">
                <a:latin typeface="Avian" pitchFamily="2" charset="0"/>
              </a:rPr>
              <a:t>– </a:t>
            </a:r>
            <a:r>
              <a:rPr lang="it-IT" sz="2800" dirty="0" err="1" smtClean="0">
                <a:latin typeface="Avian" pitchFamily="2" charset="0"/>
              </a:rPr>
              <a:t>redondo@</a:t>
            </a:r>
            <a:r>
              <a:rPr lang="it-IT" sz="2800" dirty="0" err="1">
                <a:latin typeface="Avian" pitchFamily="2" charset="0"/>
              </a:rPr>
              <a:t>eurecom.fr</a:t>
            </a:r>
            <a:endParaRPr lang="it-IT" sz="2000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04264" y="4355978"/>
            <a:ext cx="7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Raphaël </a:t>
            </a:r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Troncy </a:t>
            </a:r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raphael.troncy@eurecom.fr</a:t>
            </a:r>
            <a:endParaRPr lang="it-IT" sz="28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</a:t>
            </a:r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mariella.sabatino@eurecom.fr</a:t>
            </a:r>
            <a:endParaRPr lang="it-IT" sz="28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– </a:t>
            </a:r>
            <a:r>
              <a:rPr lang="it-IT" sz="28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28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sp>
        <p:nvSpPr>
          <p:cNvPr id="24" name="CasellaDiTesto 14"/>
          <p:cNvSpPr txBox="1"/>
          <p:nvPr/>
        </p:nvSpPr>
        <p:spPr>
          <a:xfrm>
            <a:off x="7753909" y="5293427"/>
            <a:ext cx="164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5" name="CasellaDiTesto 14"/>
          <p:cNvSpPr txBox="1"/>
          <p:nvPr/>
        </p:nvSpPr>
        <p:spPr>
          <a:xfrm>
            <a:off x="7753909" y="5007848"/>
            <a:ext cx="16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6" name="CasellaDiTesto 14"/>
          <p:cNvSpPr txBox="1"/>
          <p:nvPr/>
        </p:nvSpPr>
        <p:spPr>
          <a:xfrm>
            <a:off x="7753909" y="4734873"/>
            <a:ext cx="165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53909" y="4362811"/>
            <a:ext cx="164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7453" y="4097009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58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10" name="Picture 9" descr="Screen Shot 2014-10-11 at 2.15.3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284" y="1195311"/>
            <a:ext cx="7861300" cy="4914900"/>
          </a:xfrm>
          <a:prstGeom prst="rect">
            <a:avLst/>
          </a:prstGeom>
        </p:spPr>
      </p:pic>
      <p:sp>
        <p:nvSpPr>
          <p:cNvPr id="11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4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757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590602" y="1370153"/>
            <a:ext cx="7967819" cy="2101180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3569616" y="5425265"/>
            <a:ext cx="2009790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Mobile computers</a:t>
            </a:r>
          </a:p>
        </p:txBody>
      </p:sp>
      <p:sp>
        <p:nvSpPr>
          <p:cNvPr id="4" name="Rettangolo 3"/>
          <p:cNvSpPr/>
          <p:nvPr/>
        </p:nvSpPr>
        <p:spPr>
          <a:xfrm>
            <a:off x="7196666" y="484405"/>
            <a:ext cx="1947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83741"/>
            <a:ext cx="182033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629424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969560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908665" y="395111"/>
            <a:ext cx="514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Topics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81969" y="1457300"/>
            <a:ext cx="7813807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“I'm wearing a camera, just a simple webcam, a portable, battery-powered projection system with a little mirror. These components communicate to my cell phone in my pocket which acts as the communication and computation device. And in the video here we see my student </a:t>
            </a:r>
            <a:r>
              <a:rPr lang="en-US" sz="2000" i="1" dirty="0" err="1"/>
              <a:t>Pranav</a:t>
            </a:r>
            <a:r>
              <a:rPr lang="en-US" sz="2000" i="1" dirty="0"/>
              <a:t> </a:t>
            </a:r>
            <a:r>
              <a:rPr lang="en-US" sz="2000" i="1" dirty="0" err="1"/>
              <a:t>Mistry</a:t>
            </a:r>
            <a:r>
              <a:rPr lang="en-US" sz="2000" i="1" dirty="0"/>
              <a:t>, who's really the genius who's been implementing and designing this whole system</a:t>
            </a:r>
            <a:r>
              <a:rPr lang="en-US" sz="2000" i="1" dirty="0" smtClean="0"/>
              <a:t>...”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93758" y="3531810"/>
            <a:ext cx="361507" cy="82247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3553660" y="4929361"/>
            <a:ext cx="2041702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(electricity)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3414565" y="4457646"/>
            <a:ext cx="2319893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Consumer </a:t>
            </a:r>
            <a:r>
              <a:rPr lang="it-IT" dirty="0" err="1">
                <a:solidFill>
                  <a:schemeClr val="bg1"/>
                </a:solidFill>
              </a:rPr>
              <a:t>electronics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431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/>
              <a:t>https://</a:t>
            </a:r>
            <a:r>
              <a:rPr lang="en-US" sz="1200" u="sng" dirty="0" err="1"/>
              <a:t>www.ted.com</a:t>
            </a:r>
            <a:r>
              <a:rPr lang="en-US" sz="1200" u="sng" dirty="0"/>
              <a:t>/talks/</a:t>
            </a:r>
            <a:r>
              <a:rPr lang="en-US" sz="1200" u="sng" dirty="0" err="1"/>
              <a:t>pattie_maes_demos_the_sixth_sense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38" name="Immagine 4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9668" y="3786399"/>
            <a:ext cx="1495425" cy="238125"/>
          </a:xfrm>
          <a:prstGeom prst="rect">
            <a:avLst/>
          </a:prstGeom>
        </p:spPr>
      </p:pic>
      <p:sp>
        <p:nvSpPr>
          <p:cNvPr id="39" name="Rettangolo arrotondato 18"/>
          <p:cNvSpPr/>
          <p:nvPr/>
        </p:nvSpPr>
        <p:spPr>
          <a:xfrm>
            <a:off x="361727" y="1150807"/>
            <a:ext cx="2319893" cy="32802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i="1" dirty="0" err="1" smtClean="0">
                <a:solidFill>
                  <a:srgbClr val="000000"/>
                </a:solidFill>
              </a:rPr>
              <a:t>Chapter</a:t>
            </a:r>
            <a:r>
              <a:rPr lang="it-IT" sz="1600" b="1" i="1" dirty="0" smtClean="0">
                <a:solidFill>
                  <a:srgbClr val="000000"/>
                </a:solidFill>
              </a:rPr>
              <a:t> 3</a:t>
            </a:r>
            <a:endParaRPr lang="it-IT" sz="1600" b="1" i="1" dirty="0">
              <a:solidFill>
                <a:srgbClr val="00000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6779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1995161" y="1492756"/>
            <a:ext cx="5310361" cy="3224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</a:t>
            </a:r>
            <a:r>
              <a:rPr lang="en-GB" dirty="0" smtClean="0">
                <a:solidFill>
                  <a:schemeClr val="tx1"/>
                </a:solidFill>
              </a:rPr>
              <a:t>Hot </a:t>
            </a:r>
            <a:r>
              <a:rPr lang="en-GB" dirty="0" smtClean="0">
                <a:solidFill>
                  <a:schemeClr val="tx1"/>
                </a:solidFill>
              </a:rPr>
              <a:t>Spots are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 </a:t>
            </a:r>
            <a:r>
              <a:rPr lang="en-GB" dirty="0" smtClean="0">
                <a:solidFill>
                  <a:schemeClr val="tx1"/>
                </a:solidFill>
              </a:rPr>
              <a:t>of the final score </a:t>
            </a:r>
            <a:r>
              <a:rPr lang="en-GB" dirty="0" smtClean="0">
                <a:solidFill>
                  <a:schemeClr val="tx1"/>
                </a:solidFill>
              </a:rPr>
              <a:t>distribution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906380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1" t="7075" r="12363"/>
          <a:stretch/>
        </p:blipFill>
        <p:spPr>
          <a:xfrm>
            <a:off x="185194" y="2870681"/>
            <a:ext cx="1503974" cy="176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12</a:t>
            </a:fld>
            <a:endParaRPr lang="it-IT"/>
          </a:p>
        </p:txBody>
      </p:sp>
      <p:pic>
        <p:nvPicPr>
          <p:cNvPr id="21" name="Picture 20" descr="Screen Shot 2014-10-05 at 11.31.4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2612" y="1878341"/>
            <a:ext cx="1638818" cy="1660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creen Shot 2014-10-12 at 2.09.0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3523" y="5121816"/>
            <a:ext cx="7547429" cy="814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212" y="2245332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1</a:t>
            </a:r>
          </a:p>
          <a:p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79665" y="5549687"/>
            <a:ext cx="103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Chapters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79802" y="1231686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2</a:t>
            </a:r>
          </a:p>
          <a:p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141231" y="5138449"/>
            <a:ext cx="111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Hot Spots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338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483256" y="1432280"/>
            <a:ext cx="8237411" cy="4337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 smtClean="0">
                <a:solidFill>
                  <a:schemeClr val="tx1"/>
                </a:solidFill>
              </a:rPr>
              <a:t>chapters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13</a:t>
            </a:fld>
            <a:endParaRPr lang="it-IT"/>
          </a:p>
        </p:txBody>
      </p:sp>
      <p:pic>
        <p:nvPicPr>
          <p:cNvPr id="12" name="Picture 11" descr="Screen Shot 2014-10-12 at 4.42.5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189" b="-1"/>
          <a:stretch/>
        </p:blipFill>
        <p:spPr>
          <a:xfrm>
            <a:off x="860571" y="2165048"/>
            <a:ext cx="7393813" cy="1100046"/>
          </a:xfrm>
          <a:prstGeom prst="rect">
            <a:avLst/>
          </a:prstGeom>
        </p:spPr>
      </p:pic>
      <p:pic>
        <p:nvPicPr>
          <p:cNvPr id="13" name="Picture 12" descr="Screen Shot 2014-10-14 at 6.24.4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55" t="3407" b="6298"/>
          <a:stretch/>
        </p:blipFill>
        <p:spPr>
          <a:xfrm>
            <a:off x="788312" y="3698947"/>
            <a:ext cx="7509632" cy="939966"/>
          </a:xfrm>
          <a:prstGeom prst="rect">
            <a:avLst/>
          </a:prstGeom>
        </p:spPr>
      </p:pic>
      <p:sp>
        <p:nvSpPr>
          <p:cNvPr id="14" name="Rettangolo 3"/>
          <p:cNvSpPr/>
          <p:nvPr/>
        </p:nvSpPr>
        <p:spPr>
          <a:xfrm>
            <a:off x="6906381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6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9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0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5263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13" name="Picture 12" descr="Screen Shot 2014-10-03 at 4.58.26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125" r="2593"/>
          <a:stretch/>
        </p:blipFill>
        <p:spPr>
          <a:xfrm>
            <a:off x="350755" y="1810213"/>
            <a:ext cx="8538575" cy="35600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/>
          <a:srcRect/>
          <a:stretch/>
        </p:blipFill>
        <p:spPr>
          <a:xfrm>
            <a:off x="6355745" y="2482317"/>
            <a:ext cx="1667259" cy="2164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5068" y="4312210"/>
            <a:ext cx="359358" cy="321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945" y="4286890"/>
            <a:ext cx="359358" cy="3210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9808" y="4311081"/>
            <a:ext cx="359358" cy="321027"/>
          </a:xfrm>
          <a:prstGeom prst="rect">
            <a:avLst/>
          </a:prstGeom>
        </p:spPr>
      </p:pic>
      <p:sp>
        <p:nvSpPr>
          <p:cNvPr id="17" name="Rettangolo 3"/>
          <p:cNvSpPr/>
          <p:nvPr/>
        </p:nvSpPr>
        <p:spPr>
          <a:xfrm>
            <a:off x="6906380" y="495032"/>
            <a:ext cx="2237620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183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2992488"/>
            <a:ext cx="8123920" cy="284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5307736" cy="667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44866" y="3099059"/>
            <a:ext cx="5454271" cy="2730846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  <a:p>
            <a:r>
              <a:rPr lang="en-US" dirty="0"/>
              <a:t>Entities</a:t>
            </a:r>
          </a:p>
          <a:p>
            <a:pPr lvl="1" fontAlgn="base"/>
            <a:r>
              <a:rPr lang="en-US" sz="2000" i="1" dirty="0" smtClean="0"/>
              <a:t>time code </a:t>
            </a:r>
            <a:r>
              <a:rPr lang="en-US" sz="2000" i="1" dirty="0"/>
              <a:t>references (</a:t>
            </a:r>
            <a:r>
              <a:rPr lang="en-US" sz="2000" i="1" dirty="0" err="1"/>
              <a:t>startNPT</a:t>
            </a:r>
            <a:r>
              <a:rPr lang="en-US" sz="2000" i="1" dirty="0"/>
              <a:t> and </a:t>
            </a:r>
            <a:r>
              <a:rPr lang="en-US" sz="2000" i="1" dirty="0" err="1"/>
              <a:t>endNPT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lvl="1" fontAlgn="base"/>
            <a:r>
              <a:rPr lang="en-US" sz="2000" i="1" dirty="0" smtClean="0"/>
              <a:t>extractor </a:t>
            </a:r>
            <a:r>
              <a:rPr lang="en-US" sz="2000" i="1" dirty="0" smtClean="0"/>
              <a:t>confidence</a:t>
            </a:r>
            <a:endParaRPr lang="en-US" sz="1800" dirty="0"/>
          </a:p>
          <a:p>
            <a:pPr fontAlgn="base"/>
            <a:r>
              <a:rPr lang="en-US" dirty="0" smtClean="0"/>
              <a:t>Resource </a:t>
            </a:r>
            <a:r>
              <a:rPr lang="en-US" dirty="0" smtClean="0"/>
              <a:t>identifier</a:t>
            </a:r>
            <a:r>
              <a:rPr lang="en-US" i="1" dirty="0" smtClean="0"/>
              <a:t> </a:t>
            </a:r>
            <a:endParaRPr lang="en-US" i="1" dirty="0" smtClean="0"/>
          </a:p>
          <a:p>
            <a:pPr fontAlgn="base"/>
            <a:r>
              <a:rPr lang="en-US" dirty="0" smtClean="0"/>
              <a:t>Full text transcript</a:t>
            </a:r>
            <a:endParaRPr lang="en-US" dirty="0"/>
          </a:p>
          <a:p>
            <a:pPr marL="0" indent="0" fontAlgn="base">
              <a:buNone/>
            </a:pPr>
            <a:endParaRPr lang="it-IT" dirty="0"/>
          </a:p>
          <a:p>
            <a:pPr marL="457200" lvl="1" indent="0" fontAlgn="base">
              <a:buNone/>
            </a:pPr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Granularity level:</a:t>
            </a:r>
            <a:endParaRPr lang="en-US" sz="28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844866" y="1817413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Chapter</a:t>
            </a:r>
            <a:endParaRPr lang="it-IT" dirty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it-IT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511062"/>
            <a:ext cx="2906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Features </a:t>
            </a:r>
            <a:r>
              <a:rPr lang="en-US" sz="2800" b="1" dirty="0" smtClean="0"/>
              <a:t>indexed </a:t>
            </a:r>
            <a:r>
              <a:rPr lang="en-US" sz="2800" b="1" dirty="0"/>
              <a:t>: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0108" y="1712481"/>
            <a:ext cx="2413973" cy="657339"/>
          </a:xfrm>
          <a:prstGeom prst="rect">
            <a:avLst/>
          </a:prstGeom>
        </p:spPr>
      </p:pic>
      <p:sp>
        <p:nvSpPr>
          <p:cNvPr id="19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6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7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224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10" name="Picture 9" descr="Screen Shot 2014-10-12 at 6.30.2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75619"/>
            <a:ext cx="6012598" cy="4257524"/>
          </a:xfrm>
          <a:prstGeom prst="rect">
            <a:avLst/>
          </a:prstGeom>
        </p:spPr>
      </p:pic>
      <p:pic>
        <p:nvPicPr>
          <p:cNvPr id="11" name="Picture 10" descr="Screen Shot 2014-10-12 at 6.29.1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7968" y="1161141"/>
            <a:ext cx="3554129" cy="475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5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7817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3205238"/>
            <a:ext cx="8123920" cy="8345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8123920" cy="897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Datasets:</a:t>
            </a:r>
            <a:endParaRPr lang="en-US" sz="24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264295" y="1800031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Open Courseware </a:t>
            </a:r>
          </a:p>
          <a:p>
            <a:r>
              <a:rPr lang="en-GB" sz="2000" b="1" dirty="0" smtClean="0"/>
              <a:t>Open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692490"/>
            <a:ext cx="3203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Anchors used in search:</a:t>
            </a:r>
            <a:endParaRPr lang="en-US" sz="2400" b="1" dirty="0"/>
          </a:p>
        </p:txBody>
      </p:sp>
      <p:sp>
        <p:nvSpPr>
          <p:cNvPr id="19" name="Segnaposto contenuto 2"/>
          <p:cNvSpPr txBox="1">
            <a:spLocks/>
          </p:cNvSpPr>
          <p:nvPr/>
        </p:nvSpPr>
        <p:spPr>
          <a:xfrm>
            <a:off x="1271552" y="3246622"/>
            <a:ext cx="7158829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strike="sngStrike" dirty="0" smtClean="0"/>
              <a:t>Entities</a:t>
            </a:r>
            <a:r>
              <a:rPr lang="en-GB" sz="2000" b="1" dirty="0" smtClean="0"/>
              <a:t>                                   </a:t>
            </a:r>
            <a:r>
              <a:rPr lang="en-GB" sz="2000" dirty="0" smtClean="0"/>
              <a:t>Too</a:t>
            </a:r>
            <a:r>
              <a:rPr lang="en-GB" sz="2000" b="1" dirty="0" smtClean="0"/>
              <a:t> </a:t>
            </a:r>
            <a:r>
              <a:rPr lang="en-GB" sz="2000" dirty="0" smtClean="0"/>
              <a:t>specific.</a:t>
            </a:r>
            <a:r>
              <a:rPr lang="en-GB" sz="2000" b="1" dirty="0" smtClean="0"/>
              <a:t> </a:t>
            </a:r>
          </a:p>
          <a:p>
            <a:r>
              <a:rPr lang="en-GB" sz="2000" b="1" dirty="0" smtClean="0"/>
              <a:t>Topics                                     Courses about the same thematic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20" name="Rettangolo 1"/>
          <p:cNvSpPr/>
          <p:nvPr/>
        </p:nvSpPr>
        <p:spPr>
          <a:xfrm>
            <a:off x="1038317" y="4102795"/>
            <a:ext cx="344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Attributes used in search:</a:t>
            </a:r>
            <a:endParaRPr lang="en-US" sz="2400" b="1" dirty="0"/>
          </a:p>
        </p:txBody>
      </p:sp>
      <p:sp>
        <p:nvSpPr>
          <p:cNvPr id="22" name="Rettangolo arrotondato 11"/>
          <p:cNvSpPr/>
          <p:nvPr/>
        </p:nvSpPr>
        <p:spPr>
          <a:xfrm>
            <a:off x="480239" y="4736494"/>
            <a:ext cx="8123920" cy="12264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Segnaposto contenuto 2"/>
          <p:cNvSpPr txBox="1">
            <a:spLocks/>
          </p:cNvSpPr>
          <p:nvPr/>
        </p:nvSpPr>
        <p:spPr>
          <a:xfrm>
            <a:off x="1266714" y="4765784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Title</a:t>
            </a:r>
          </a:p>
          <a:p>
            <a:r>
              <a:rPr lang="en-GB" sz="2000" b="1" dirty="0" smtClean="0"/>
              <a:t>Description</a:t>
            </a:r>
          </a:p>
          <a:p>
            <a:r>
              <a:rPr lang="en-GB" sz="2000" b="1" dirty="0" smtClean="0"/>
              <a:t>Subject</a:t>
            </a:r>
            <a:r>
              <a:rPr lang="en-GB" sz="2000" dirty="0" smtClean="0"/>
              <a:t>, </a:t>
            </a:r>
            <a:r>
              <a:rPr lang="en-GB" sz="2000" b="1" dirty="0" smtClean="0"/>
              <a:t>thematic </a:t>
            </a:r>
            <a:r>
              <a:rPr lang="en-GB" sz="2000" dirty="0" smtClean="0"/>
              <a:t>…</a:t>
            </a:r>
            <a:endParaRPr lang="en-GB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7261" y="2225522"/>
            <a:ext cx="875977" cy="569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6562" y="1548189"/>
            <a:ext cx="876438" cy="569685"/>
          </a:xfrm>
          <a:prstGeom prst="rect">
            <a:avLst/>
          </a:prstGeom>
        </p:spPr>
      </p:pic>
      <p:sp>
        <p:nvSpPr>
          <p:cNvPr id="27" name="Segnaposto contenuto 2"/>
          <p:cNvSpPr txBox="1">
            <a:spLocks/>
          </p:cNvSpPr>
          <p:nvPr/>
        </p:nvSpPr>
        <p:spPr>
          <a:xfrm rot="1383320">
            <a:off x="4950924" y="560549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SPARQL is not </a:t>
            </a:r>
            <a:r>
              <a:rPr lang="en-GB" sz="2000" b="1" dirty="0" smtClean="0">
                <a:solidFill>
                  <a:srgbClr val="FF0000"/>
                </a:solidFill>
              </a:rPr>
              <a:t>an </a:t>
            </a:r>
            <a:r>
              <a:rPr lang="en-GB" sz="2000" b="1" dirty="0" smtClean="0">
                <a:solidFill>
                  <a:srgbClr val="FF0000"/>
                </a:solidFill>
              </a:rPr>
              <a:t>IR Language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rgbClr val="FF0000"/>
              </a:solidFill>
            </a:endParaRPr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52762" y="3447143"/>
            <a:ext cx="302381" cy="1209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52762" y="3817257"/>
            <a:ext cx="309638" cy="48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8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5657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4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18" name="Picture 17" descr="Screen Shot 2014-10-12 at 6.49.1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84475"/>
            <a:ext cx="6282251" cy="3865353"/>
          </a:xfrm>
          <a:prstGeom prst="rect">
            <a:avLst/>
          </a:prstGeom>
        </p:spPr>
      </p:pic>
      <p:pic>
        <p:nvPicPr>
          <p:cNvPr id="3" name="Picture 2" descr="Screen Shot 2014-10-12 at 6.46.5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06406" y="3156856"/>
            <a:ext cx="4444070" cy="2546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9469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23810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014681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32995" y="376357"/>
            <a:ext cx="387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solidFill>
                  <a:srgbClr val="C00000"/>
                </a:solidFill>
                <a:latin typeface="Avian" pitchFamily="2" charset="0"/>
              </a:rPr>
              <a:t>Architecture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19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524" y="1222168"/>
            <a:ext cx="7656285" cy="4763491"/>
          </a:xfr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706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-1686" y="5531480"/>
            <a:ext cx="5164885" cy="1339220"/>
            <a:chOff x="-1686" y="5531480"/>
            <a:chExt cx="5164885" cy="1339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3" y="6031051"/>
              <a:ext cx="1933616" cy="3696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7000" y="3822700"/>
            <a:ext cx="4749644" cy="1689100"/>
            <a:chOff x="88900" y="3822700"/>
            <a:chExt cx="4749644" cy="1689100"/>
          </a:xfrm>
        </p:grpSpPr>
        <p:grpSp>
          <p:nvGrpSpPr>
            <p:cNvPr id="12" name="Group 11"/>
            <p:cNvGrpSpPr/>
            <p:nvPr/>
          </p:nvGrpSpPr>
          <p:grpSpPr>
            <a:xfrm>
              <a:off x="829547" y="4555238"/>
              <a:ext cx="1788387" cy="453870"/>
              <a:chOff x="4101195" y="1244905"/>
              <a:chExt cx="2548971" cy="64476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/>
              <a:srcRect r="48763"/>
              <a:stretch/>
            </p:blipFill>
            <p:spPr>
              <a:xfrm>
                <a:off x="4101195" y="12449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493347" y="1304892"/>
                <a:ext cx="1156819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3" name="Picture 12" descr="Screen Shot 2014-10-03 at 5.56.04 P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4" name="Oval 13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6308" y="4432300"/>
              <a:ext cx="255192" cy="1079500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29356" y="152968"/>
            <a:ext cx="8679758" cy="5963288"/>
            <a:chOff x="329356" y="152968"/>
            <a:chExt cx="8679758" cy="5963288"/>
          </a:xfrm>
        </p:grpSpPr>
        <p:grpSp>
          <p:nvGrpSpPr>
            <p:cNvPr id="4" name="Group 3"/>
            <p:cNvGrpSpPr/>
            <p:nvPr/>
          </p:nvGrpSpPr>
          <p:grpSpPr>
            <a:xfrm>
              <a:off x="3417855" y="1731601"/>
              <a:ext cx="5564305" cy="307777"/>
              <a:chOff x="3417855" y="1731601"/>
              <a:chExt cx="5564305" cy="307777"/>
            </a:xfrm>
          </p:grpSpPr>
          <p:pic>
            <p:nvPicPr>
              <p:cNvPr id="5" name="Picture 4" descr="Screen Shot 2014-10-05 at 11.22.26 AM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8500" y="1748877"/>
                <a:ext cx="4473660" cy="26276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417855" y="1731601"/>
                <a:ext cx="1306376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cap="small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Chapters</a:t>
                </a:r>
                <a:endParaRPr lang="en-US" sz="1400" b="1" cap="small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29356" y="152968"/>
              <a:ext cx="8679758" cy="5963288"/>
              <a:chOff x="329356" y="152968"/>
              <a:chExt cx="8679758" cy="596328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9356" y="257671"/>
                <a:ext cx="8636638" cy="3603129"/>
                <a:chOff x="329356" y="257671"/>
                <a:chExt cx="8636638" cy="3603129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29356" y="698500"/>
                  <a:ext cx="2495551" cy="87630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2000"/>
                  </a:schemeClr>
                </a:solidFill>
                <a:ln>
                  <a:noFill/>
                </a:ln>
                <a:effectLst>
                  <a:glow rad="101600">
                    <a:schemeClr val="bg1">
                      <a:lumMod val="65000"/>
                      <a:alpha val="42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lvl="0"/>
                  <a:r>
                    <a:rPr lang="en-US" sz="6600" dirty="0">
                      <a:solidFill>
                        <a:srgbClr val="000000"/>
                      </a:solidFill>
                    </a:rPr>
                    <a:t>2014</a:t>
                  </a:r>
                </a:p>
              </p:txBody>
            </p:sp>
            <p:pic>
              <p:nvPicPr>
                <p:cNvPr id="20" name="Picture 19" descr="Screen Shot 2014-10-03 at 5.45.12 PM.png"/>
                <p:cNvPicPr>
                  <a:picLocks noChangeAspect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547" y="1691778"/>
                  <a:ext cx="2512478" cy="813015"/>
                </a:xfrm>
                <a:prstGeom prst="rect">
                  <a:avLst/>
                </a:prstGeom>
              </p:spPr>
            </p:pic>
            <p:sp>
              <p:nvSpPr>
                <p:cNvPr id="21" name="Freeform 20"/>
                <p:cNvSpPr/>
                <p:nvPr/>
              </p:nvSpPr>
              <p:spPr>
                <a:xfrm>
                  <a:off x="468707" y="1574800"/>
                  <a:ext cx="716439" cy="2286000"/>
                </a:xfrm>
                <a:custGeom>
                  <a:avLst/>
                  <a:gdLst>
                    <a:gd name="connsiteX0" fmla="*/ 13892 w 255192"/>
                    <a:gd name="connsiteY0" fmla="*/ 1079500 h 1079500"/>
                    <a:gd name="connsiteX1" fmla="*/ 26592 w 255192"/>
                    <a:gd name="connsiteY1" fmla="*/ 457200 h 1079500"/>
                    <a:gd name="connsiteX2" fmla="*/ 255192 w 255192"/>
                    <a:gd name="connsiteY2" fmla="*/ 0 h 107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192" h="1079500">
                      <a:moveTo>
                        <a:pt x="13892" y="1079500"/>
                      </a:moveTo>
                      <a:cubicBezTo>
                        <a:pt x="133" y="858308"/>
                        <a:pt x="-13625" y="637117"/>
                        <a:pt x="26592" y="457200"/>
                      </a:cubicBezTo>
                      <a:cubicBezTo>
                        <a:pt x="66809" y="277283"/>
                        <a:pt x="161000" y="138641"/>
                        <a:pt x="255192" y="0"/>
                      </a:cubicBezTo>
                    </a:path>
                  </a:pathLst>
                </a:custGeom>
                <a:ln w="38100" cmpd="sng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 descr="Screen Shot 2014-10-05 at 11.20.20 AM.png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 xmlns="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b="11977"/>
                <a:stretch/>
              </p:blipFill>
              <p:spPr>
                <a:xfrm>
                  <a:off x="4409713" y="257671"/>
                  <a:ext cx="4556281" cy="152678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027137" y="152968"/>
                <a:ext cx="5429193" cy="1884075"/>
                <a:chOff x="3027137" y="152968"/>
                <a:chExt cx="5429193" cy="188407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352230" y="152968"/>
                  <a:ext cx="3104100" cy="1884075"/>
                  <a:chOff x="5886450" y="3702940"/>
                  <a:chExt cx="2504857" cy="1656892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7656492" y="4155476"/>
                    <a:ext cx="734815" cy="94252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Screen Shot 2014-10-05 at 11.31.43 AM.png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grayscl/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450" y="4145951"/>
                    <a:ext cx="834139" cy="920974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5981700" y="3702940"/>
                    <a:ext cx="622422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6908800" y="3702940"/>
                    <a:ext cx="63063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758092" y="3702940"/>
                    <a:ext cx="52371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6924353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7808892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6070600" y="4925499"/>
                    <a:ext cx="158312" cy="1414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3027137" y="86800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Hot spots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6" cstate="print">
                  <a:grayscl/>
                  <a:extLst>
                    <a:ext uri="{BEBA8EAE-BF5A-486C-A8C5-ECC9F3942E4B}">
                      <a14:imgProps xmlns:a14="http://schemas.microsoft.com/office/drawing/2010/main" xmlns="">
                        <a14:imgLayer r:embed="rId1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401" y="895898"/>
                  <a:ext cx="290412" cy="23805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3465842" y="2037043"/>
                <a:ext cx="5233261" cy="816206"/>
                <a:chOff x="3465842" y="2037043"/>
                <a:chExt cx="5233261" cy="816206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645218" y="2037043"/>
                  <a:ext cx="4053885" cy="816206"/>
                  <a:chOff x="4648272" y="5361040"/>
                  <a:chExt cx="4053885" cy="81620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grayscl/>
                    <a:extLst>
                      <a:ext uri="{28A0092B-C50C-407E-A947-70E740481C1C}">
                        <a14:useLocalDpi xmlns:a14="http://schemas.microsoft.com/office/drawing/2010/main" xmlns="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3018" y="5654100"/>
                    <a:ext cx="346835" cy="52025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19" cstate="print">
                    <a:grayscl/>
                  </a:blip>
                  <a:srcRect r="14424"/>
                  <a:stretch/>
                </p:blipFill>
                <p:spPr>
                  <a:xfrm>
                    <a:off x="4648272" y="5654100"/>
                    <a:ext cx="412052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Straight Connector 39"/>
                  <p:cNvCxnSpPr>
                    <a:endCxn id="39" idx="0"/>
                  </p:cNvCxnSpPr>
                  <p:nvPr/>
                </p:nvCxnSpPr>
                <p:spPr>
                  <a:xfrm flipH="1">
                    <a:off x="4854298" y="5361040"/>
                    <a:ext cx="1004686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38" idx="0"/>
                  </p:cNvCxnSpPr>
                  <p:nvPr/>
                </p:nvCxnSpPr>
                <p:spPr>
                  <a:xfrm>
                    <a:off x="7012966" y="5361040"/>
                    <a:ext cx="653470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grayscl/>
                  </a:blip>
                  <a:srcRect l="17127" r="18627" b="12639"/>
                  <a:stretch/>
                </p:blipFill>
                <p:spPr>
                  <a:xfrm>
                    <a:off x="5666716" y="5656993"/>
                    <a:ext cx="412750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Straight Connector 42"/>
                  <p:cNvCxnSpPr>
                    <a:endCxn id="42" idx="0"/>
                  </p:cNvCxnSpPr>
                  <p:nvPr/>
                </p:nvCxnSpPr>
                <p:spPr>
                  <a:xfrm>
                    <a:off x="5858984" y="5361040"/>
                    <a:ext cx="14107" cy="295953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999186" y="5361040"/>
                    <a:ext cx="339284" cy="3184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8192908" y="5659366"/>
                    <a:ext cx="509249" cy="5149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Rectangle 36"/>
                <p:cNvSpPr/>
                <p:nvPr/>
              </p:nvSpPr>
              <p:spPr>
                <a:xfrm>
                  <a:off x="3465842" y="2391544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Entities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242494" y="2590230"/>
                <a:ext cx="6739666" cy="1369266"/>
                <a:chOff x="2242494" y="2590230"/>
                <a:chExt cx="6739666" cy="136926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837260" y="2590230"/>
                  <a:ext cx="5144900" cy="1369266"/>
                  <a:chOff x="3742065" y="5725157"/>
                  <a:chExt cx="5144900" cy="1369266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742065" y="6354671"/>
                    <a:ext cx="1734728" cy="435605"/>
                    <a:chOff x="79694" y="4938200"/>
                    <a:chExt cx="2815987" cy="728600"/>
                  </a:xfrm>
                </p:grpSpPr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79694" y="4938200"/>
                      <a:ext cx="140175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7" name="Picture 66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2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127619" y="4958429"/>
                      <a:ext cx="1356298" cy="150383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8" name="Picture 67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3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619" y="5140396"/>
                      <a:ext cx="1356275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/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2683260" y="5275834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300838" y="6378212"/>
                    <a:ext cx="800279" cy="446615"/>
                    <a:chOff x="3838293" y="4958919"/>
                    <a:chExt cx="1405870" cy="728600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3838293" y="4958919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3" name="Picture 62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5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865602" y="4979147"/>
                      <a:ext cx="1356254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4" name="Picture 63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6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87910" y="5161114"/>
                      <a:ext cx="1356253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27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442102" y="5296553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8241692" y="6362643"/>
                    <a:ext cx="645273" cy="316485"/>
                    <a:chOff x="3481333" y="4938200"/>
                    <a:chExt cx="1401733" cy="728600"/>
                  </a:xfrm>
                </p:grpSpPr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481333" y="4938200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9" name="Picture 58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8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508642" y="4958428"/>
                      <a:ext cx="1356252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0" name="Picture 59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9" cstate="print">
                      <a:grayscl/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8642" y="5140396"/>
                      <a:ext cx="1356252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30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085141" y="5275835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3" name="Straight Connector 52"/>
                  <p:cNvCxnSpPr>
                    <a:endCxn id="57" idx="0"/>
                  </p:cNvCxnSpPr>
                  <p:nvPr/>
                </p:nvCxnSpPr>
                <p:spPr>
                  <a:xfrm flipH="1">
                    <a:off x="5541725" y="5988176"/>
                    <a:ext cx="233117" cy="3617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endCxn id="66" idx="0"/>
                  </p:cNvCxnSpPr>
                  <p:nvPr/>
                </p:nvCxnSpPr>
                <p:spPr>
                  <a:xfrm flipH="1">
                    <a:off x="4173825" y="5725157"/>
                    <a:ext cx="376198" cy="62951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endCxn id="63" idx="0"/>
                  </p:cNvCxnSpPr>
                  <p:nvPr/>
                </p:nvCxnSpPr>
                <p:spPr>
                  <a:xfrm>
                    <a:off x="7568187" y="5985283"/>
                    <a:ext cx="134214" cy="4053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endCxn id="59" idx="0"/>
                  </p:cNvCxnSpPr>
                  <p:nvPr/>
                </p:nvCxnSpPr>
                <p:spPr>
                  <a:xfrm>
                    <a:off x="8349284" y="5985283"/>
                    <a:ext cx="217147" cy="3861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7" name="Picture 56" descr="Screen Shot 2014-10-05 at 12.20.26 PM.png"/>
                  <p:cNvPicPr>
                    <a:picLocks noChangeAspect="1"/>
                  </p:cNvPicPr>
                  <p:nvPr/>
                </p:nvPicPr>
                <p:blipFill>
                  <a:blip r:embed="rId31" cstate="print">
                    <a:grayscl/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4513" y="6349943"/>
                    <a:ext cx="1374424" cy="74448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2" cstate="print">
                  <a:grayscl/>
                </a:blip>
                <a:stretch>
                  <a:fillRect/>
                </a:stretch>
              </p:blipFill>
              <p:spPr>
                <a:xfrm>
                  <a:off x="4212149" y="3404579"/>
                  <a:ext cx="134064" cy="144364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2242494" y="3204884"/>
                  <a:ext cx="158020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Related Ted’s Chapters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691976" y="1748877"/>
                <a:ext cx="3317138" cy="4367379"/>
                <a:chOff x="1811118" y="1008652"/>
                <a:chExt cx="3317138" cy="4367379"/>
              </a:xfrm>
            </p:grpSpPr>
            <p:cxnSp>
              <p:nvCxnSpPr>
                <p:cNvPr id="71" name="Straight Connector 70"/>
                <p:cNvCxnSpPr>
                  <a:endCxn id="74" idx="0"/>
                </p:cNvCxnSpPr>
                <p:nvPr/>
              </p:nvCxnSpPr>
              <p:spPr>
                <a:xfrm flipH="1">
                  <a:off x="2406358" y="1008652"/>
                  <a:ext cx="458114" cy="3469231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endCxn id="76" idx="0"/>
                </p:cNvCxnSpPr>
                <p:nvPr/>
              </p:nvCxnSpPr>
              <p:spPr>
                <a:xfrm>
                  <a:off x="2864472" y="1008652"/>
                  <a:ext cx="264582" cy="3440655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endCxn id="75" idx="0"/>
                </p:cNvCxnSpPr>
                <p:nvPr/>
              </p:nvCxnSpPr>
              <p:spPr>
                <a:xfrm>
                  <a:off x="2874689" y="1044235"/>
                  <a:ext cx="984199" cy="3449088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3" cstate="print">
                  <a:grayscl/>
                </a:blip>
                <a:stretch>
                  <a:fillRect/>
                </a:stretch>
              </p:blipFill>
              <p:spPr>
                <a:xfrm>
                  <a:off x="2148818" y="4477883"/>
                  <a:ext cx="515080" cy="334802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33" cstate="print">
                  <a:grayscl/>
                </a:blip>
                <a:stretch>
                  <a:fillRect/>
                </a:stretch>
              </p:blipFill>
              <p:spPr>
                <a:xfrm>
                  <a:off x="3627647" y="4493323"/>
                  <a:ext cx="462482" cy="300613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34" cstate="print">
                  <a:grayscl/>
                </a:blip>
                <a:stretch>
                  <a:fillRect/>
                </a:stretch>
              </p:blipFill>
              <p:spPr>
                <a:xfrm>
                  <a:off x="2874689" y="4449307"/>
                  <a:ext cx="508729" cy="330674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608928" y="4791255"/>
                  <a:ext cx="1043305" cy="584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The Mysterious Field of Engineering Systems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811118" y="4791255"/>
                  <a:ext cx="899534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Understanding environment: </a:t>
                  </a:r>
                </a:p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A system approach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532689" y="4800916"/>
                  <a:ext cx="836663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Systems practice: Managing sustainability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821880" y="448435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Courses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xmlns="" val="42881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0" y="504993"/>
            <a:ext cx="424542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4046088" y="504993"/>
            <a:ext cx="365150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910564" y="413518"/>
            <a:ext cx="3908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C00000"/>
                </a:solidFill>
                <a:latin typeface="Avian" pitchFamily="2" charset="0"/>
              </a:rPr>
              <a:t>DEMO time </a:t>
            </a:r>
            <a:endParaRPr lang="it-IT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20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4118"/>
          <a:stretch/>
        </p:blipFill>
        <p:spPr>
          <a:xfrm>
            <a:off x="300479" y="1218797"/>
            <a:ext cx="6335311" cy="436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ttangolo arrotondato 18"/>
          <p:cNvSpPr/>
          <p:nvPr/>
        </p:nvSpPr>
        <p:spPr>
          <a:xfrm>
            <a:off x="418315" y="4700016"/>
            <a:ext cx="8241053" cy="7132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18315" y="4820966"/>
            <a:ext cx="845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hlinkClick r:id="rId3"/>
              </a:rPr>
              <a:t>http://</a:t>
            </a:r>
            <a:r>
              <a:rPr lang="it-IT" sz="3200" b="1" dirty="0" smtClean="0">
                <a:hlinkClick r:id="rId3"/>
              </a:rPr>
              <a:t>linkedtv.eurecom.fr/HyperTED</a:t>
            </a:r>
            <a:r>
              <a:rPr lang="it-IT" sz="3200" b="1" dirty="0" smtClean="0"/>
              <a:t> </a:t>
            </a:r>
            <a:endParaRPr lang="it-IT" sz="3200" b="1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5819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66412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444449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803761" y="376358"/>
            <a:ext cx="348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  <a:latin typeface="Avian" pitchFamily="2" charset="0"/>
              </a:rPr>
              <a:t>Conclusions</a:t>
            </a:r>
            <a:endParaRPr lang="en-GB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418315" y="1311051"/>
            <a:ext cx="8241053" cy="4734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888364" y="1235832"/>
            <a:ext cx="7799277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 Fragment player: annotated fragments </a:t>
            </a:r>
          </a:p>
          <a:p>
            <a:endParaRPr lang="en-US" sz="2800" dirty="0" smtClean="0"/>
          </a:p>
          <a:p>
            <a:r>
              <a:rPr lang="en-US" sz="2800" b="1" dirty="0" smtClean="0"/>
              <a:t>Hot Spots </a:t>
            </a:r>
            <a:r>
              <a:rPr lang="en-US" sz="2800" dirty="0"/>
              <a:t>detection based on topics and </a:t>
            </a:r>
            <a:r>
              <a:rPr lang="en-US" sz="2800" dirty="0" smtClean="0"/>
              <a:t>entities</a:t>
            </a:r>
          </a:p>
          <a:p>
            <a:endParaRPr lang="en-US" sz="2800" dirty="0" smtClean="0"/>
          </a:p>
          <a:p>
            <a:r>
              <a:rPr lang="en-US" sz="2800" dirty="0" smtClean="0"/>
              <a:t>Hyperlinking between </a:t>
            </a:r>
            <a:r>
              <a:rPr lang="en-US" sz="2800" b="1" dirty="0" smtClean="0"/>
              <a:t>chapters</a:t>
            </a:r>
            <a:r>
              <a:rPr lang="en-US" sz="2800" dirty="0" smtClean="0"/>
              <a:t> of </a:t>
            </a:r>
            <a:r>
              <a:rPr lang="en-US" sz="2800" dirty="0"/>
              <a:t>TED talks + </a:t>
            </a:r>
            <a:r>
              <a:rPr lang="en-US" sz="2800" b="1" dirty="0"/>
              <a:t>external </a:t>
            </a:r>
            <a:r>
              <a:rPr lang="en-US" sz="2800" b="1" dirty="0" smtClean="0"/>
              <a:t>education resources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R</a:t>
            </a:r>
            <a:r>
              <a:rPr lang="en-US" sz="2800" dirty="0" smtClean="0"/>
              <a:t>esponsive and Web compliant </a:t>
            </a:r>
            <a:r>
              <a:rPr lang="en-US" sz="2800" b="1" dirty="0" smtClean="0"/>
              <a:t>UI</a:t>
            </a:r>
          </a:p>
          <a:p>
            <a:endParaRPr lang="en-US" sz="2800" b="1" dirty="0"/>
          </a:p>
          <a:p>
            <a:r>
              <a:rPr lang="en-US" sz="2800" b="1" dirty="0" smtClean="0"/>
              <a:t>Future</a:t>
            </a:r>
            <a:r>
              <a:rPr lang="en-US" sz="2800" dirty="0"/>
              <a:t>: formal evaluation of </a:t>
            </a:r>
            <a:r>
              <a:rPr lang="en-US" sz="2800" dirty="0" smtClean="0"/>
              <a:t>recommended </a:t>
            </a:r>
            <a:r>
              <a:rPr lang="en-US" sz="2800" dirty="0" smtClean="0"/>
              <a:t>content, better SPARQL queries and content indexing </a:t>
            </a:r>
            <a:endParaRPr lang="it-IT" sz="2800" dirty="0"/>
          </a:p>
        </p:txBody>
      </p:sp>
      <p:sp>
        <p:nvSpPr>
          <p:cNvPr id="20" name="Gallone 19"/>
          <p:cNvSpPr/>
          <p:nvPr/>
        </p:nvSpPr>
        <p:spPr>
          <a:xfrm>
            <a:off x="443088" y="1381546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21"/>
          <p:cNvSpPr/>
          <p:nvPr/>
        </p:nvSpPr>
        <p:spPr>
          <a:xfrm>
            <a:off x="431658" y="2268578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Gallone 22"/>
          <p:cNvSpPr/>
          <p:nvPr/>
        </p:nvSpPr>
        <p:spPr>
          <a:xfrm>
            <a:off x="403683" y="3102204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23"/>
          <p:cNvSpPr/>
          <p:nvPr/>
        </p:nvSpPr>
        <p:spPr>
          <a:xfrm>
            <a:off x="443088" y="4388240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23"/>
          <p:cNvSpPr/>
          <p:nvPr/>
        </p:nvSpPr>
        <p:spPr>
          <a:xfrm>
            <a:off x="436750" y="5512572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348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6603" y="1023633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3479017" y="2078853"/>
            <a:ext cx="2407534" cy="851865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282782"/>
            <a:ext cx="591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Avian" pitchFamily="2" charset="0"/>
              </a:rPr>
              <a:t>Thank you!</a:t>
            </a:r>
            <a:endParaRPr lang="en-GB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27806" y="4325837"/>
            <a:ext cx="6313965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00"/>
          </a:p>
        </p:txBody>
      </p:sp>
      <p:grpSp>
        <p:nvGrpSpPr>
          <p:cNvPr id="14" name="Gruppo 13"/>
          <p:cNvGrpSpPr/>
          <p:nvPr/>
        </p:nvGrpSpPr>
        <p:grpSpPr>
          <a:xfrm>
            <a:off x="7135447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00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00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32412" y="4330718"/>
            <a:ext cx="581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latin typeface="Avian" pitchFamily="2" charset="0"/>
              </a:rPr>
              <a:t>José Luis Redondo García </a:t>
            </a:r>
            <a:r>
              <a:rPr lang="it-IT" sz="2000" dirty="0" smtClean="0">
                <a:latin typeface="Avian" pitchFamily="2" charset="0"/>
              </a:rPr>
              <a:t>– </a:t>
            </a:r>
            <a:r>
              <a:rPr lang="it-IT" sz="2000" dirty="0" err="1" smtClean="0">
                <a:latin typeface="Avian" pitchFamily="2" charset="0"/>
              </a:rPr>
              <a:t>redondo@</a:t>
            </a:r>
            <a:r>
              <a:rPr lang="it-IT" sz="2000" dirty="0" err="1">
                <a:latin typeface="Avian" pitchFamily="2" charset="0"/>
              </a:rPr>
              <a:t>eurecom.fr</a:t>
            </a:r>
            <a:endParaRPr lang="it-IT" sz="2000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061354" y="4355978"/>
            <a:ext cx="75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GO!</a:t>
            </a:r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Raphaël </a:t>
            </a:r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Troncy </a:t>
            </a:r>
            <a:r>
              <a:rPr lang="it-IT" sz="20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raphael.troncy@eurecom.fr</a:t>
            </a:r>
            <a:endParaRPr lang="it-IT" sz="20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</a:t>
            </a:r>
            <a:r>
              <a:rPr lang="it-IT" sz="20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mariella.sabatino@eurecom.fr</a:t>
            </a:r>
            <a:endParaRPr lang="it-IT" sz="20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</a:t>
            </a:r>
            <a:r>
              <a:rPr lang="it-IT" sz="20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</a:t>
            </a:r>
            <a:r>
              <a:rPr lang="it-IT" sz="20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20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20" y="3026994"/>
            <a:ext cx="678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 smtClean="0"/>
              <a:t>Source Code</a:t>
            </a:r>
            <a:r>
              <a:rPr lang="en-US" b="1" dirty="0" smtClean="0"/>
              <a:t>:       </a:t>
            </a:r>
            <a:r>
              <a:rPr lang="en-US" b="1" dirty="0" smtClean="0">
                <a:hlinkClick r:id="rId8"/>
              </a:rPr>
              <a:t>https</a:t>
            </a:r>
            <a:r>
              <a:rPr lang="en-US" b="1" dirty="0">
                <a:hlinkClick r:id="rId8"/>
              </a:rPr>
              <a:t>://github.com/jluisred/HotSpots</a:t>
            </a:r>
            <a:r>
              <a:rPr lang="en-US" b="1" dirty="0"/>
              <a:t> </a:t>
            </a:r>
            <a:r>
              <a:rPr lang="en-US" b="1" dirty="0" smtClean="0"/>
              <a:t>		    	</a:t>
            </a:r>
            <a:r>
              <a:rPr lang="en-US" b="1" dirty="0" smtClean="0">
                <a:hlinkClick r:id="rId9"/>
              </a:rPr>
              <a:t>https</a:t>
            </a:r>
            <a:r>
              <a:rPr lang="en-US" b="1" dirty="0">
                <a:hlinkClick r:id="rId9"/>
              </a:rPr>
              <a:t>://github.com/pasqLisena/</a:t>
            </a:r>
            <a:r>
              <a:rPr lang="en-US" b="1" dirty="0" smtClean="0">
                <a:hlinkClick r:id="rId9"/>
              </a:rPr>
              <a:t>MediaFragPlayerDemo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26" name="CasellaDiTesto 14"/>
          <p:cNvSpPr txBox="1"/>
          <p:nvPr/>
        </p:nvSpPr>
        <p:spPr>
          <a:xfrm>
            <a:off x="7727783" y="5371805"/>
            <a:ext cx="164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28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27783" y="5086226"/>
            <a:ext cx="1629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28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8" name="CasellaDiTesto 14"/>
          <p:cNvSpPr txBox="1"/>
          <p:nvPr/>
        </p:nvSpPr>
        <p:spPr>
          <a:xfrm>
            <a:off x="7727783" y="4813251"/>
            <a:ext cx="165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8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28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9" name="CasellaDiTesto 14"/>
          <p:cNvSpPr txBox="1"/>
          <p:nvPr/>
        </p:nvSpPr>
        <p:spPr>
          <a:xfrm>
            <a:off x="7727783" y="4441189"/>
            <a:ext cx="164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28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28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1327" y="4175387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7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arrotondato 28"/>
          <p:cNvSpPr/>
          <p:nvPr/>
        </p:nvSpPr>
        <p:spPr>
          <a:xfrm>
            <a:off x="254015" y="4428083"/>
            <a:ext cx="366484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arrotondato 23"/>
          <p:cNvSpPr/>
          <p:nvPr/>
        </p:nvSpPr>
        <p:spPr>
          <a:xfrm>
            <a:off x="2890762" y="1192947"/>
            <a:ext cx="2573229" cy="1599218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arrotondato 21"/>
          <p:cNvSpPr/>
          <p:nvPr/>
        </p:nvSpPr>
        <p:spPr>
          <a:xfrm>
            <a:off x="166399" y="2515960"/>
            <a:ext cx="2042809" cy="1574701"/>
          </a:xfrm>
          <a:prstGeom prst="roundRect">
            <a:avLst>
              <a:gd name="adj" fmla="val 24080"/>
            </a:avLst>
          </a:prstGeom>
          <a:solidFill>
            <a:srgbClr val="FFB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02221" y="509203"/>
            <a:ext cx="110401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509203"/>
            <a:ext cx="1411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8" name="Gallone 7"/>
          <p:cNvSpPr/>
          <p:nvPr/>
        </p:nvSpPr>
        <p:spPr>
          <a:xfrm rot="10800000">
            <a:off x="1198304" y="50920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Gallone 8"/>
          <p:cNvSpPr/>
          <p:nvPr/>
        </p:nvSpPr>
        <p:spPr>
          <a:xfrm>
            <a:off x="7707370" y="51062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693333" y="438650"/>
            <a:ext cx="612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New </a:t>
            </a:r>
            <a:r>
              <a:rPr lang="en-GB" sz="3600" b="1" dirty="0">
                <a:solidFill>
                  <a:srgbClr val="C00000"/>
                </a:solidFill>
                <a:latin typeface="Avian" pitchFamily="2" charset="0"/>
              </a:rPr>
              <a:t>Consuming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 Paradigm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7" name="CasellaDiTesto 6"/>
          <p:cNvSpPr txBox="1"/>
          <p:nvPr/>
        </p:nvSpPr>
        <p:spPr>
          <a:xfrm>
            <a:off x="195710" y="2536185"/>
            <a:ext cx="19358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Users </a:t>
            </a:r>
            <a:r>
              <a:rPr lang="en-GB" sz="2200" b="1" dirty="0" smtClean="0"/>
              <a:t>overwhelmed</a:t>
            </a:r>
            <a:r>
              <a:rPr lang="en-GB" sz="2200" dirty="0" smtClean="0"/>
              <a:t> with audio-visual content</a:t>
            </a:r>
            <a:endParaRPr lang="en-GB" sz="2200" dirty="0"/>
          </a:p>
        </p:txBody>
      </p:sp>
      <p:sp>
        <p:nvSpPr>
          <p:cNvPr id="25" name="Rettangolo arrotondato 27"/>
          <p:cNvSpPr/>
          <p:nvPr/>
        </p:nvSpPr>
        <p:spPr>
          <a:xfrm>
            <a:off x="6845905" y="4429637"/>
            <a:ext cx="215295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6958948" y="4489451"/>
            <a:ext cx="1906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What are </a:t>
            </a:r>
            <a:r>
              <a:rPr lang="en-GB" sz="2200" dirty="0"/>
              <a:t>the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potentially </a:t>
            </a:r>
            <a:r>
              <a:rPr lang="en-GB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relevant </a:t>
            </a:r>
            <a:r>
              <a:rPr lang="en-GB" sz="2200" dirty="0"/>
              <a:t>fragments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45143" y="4605962"/>
            <a:ext cx="3626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users easily find </a:t>
            </a:r>
            <a:r>
              <a:rPr lang="en-GB" sz="2400" b="1" dirty="0" smtClean="0"/>
              <a:t>related documents </a:t>
            </a:r>
            <a:r>
              <a:rPr lang="en-GB" sz="2400" dirty="0" smtClean="0"/>
              <a:t>which complement the video</a:t>
            </a:r>
            <a:endParaRPr lang="en-GB" sz="2400" dirty="0"/>
          </a:p>
        </p:txBody>
      </p:sp>
      <p:sp>
        <p:nvSpPr>
          <p:cNvPr id="23" name="Freccia in giù 22"/>
          <p:cNvSpPr/>
          <p:nvPr/>
        </p:nvSpPr>
        <p:spPr>
          <a:xfrm rot="13901483">
            <a:off x="2301277" y="1865686"/>
            <a:ext cx="361507" cy="9977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 rot="16200000">
            <a:off x="5975083" y="1345897"/>
            <a:ext cx="361507" cy="138013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/>
          <p:cNvSpPr/>
          <p:nvPr/>
        </p:nvSpPr>
        <p:spPr>
          <a:xfrm rot="5400000">
            <a:off x="5195580" y="3794731"/>
            <a:ext cx="361507" cy="291495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3217331" y="126736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Can the video be divided into </a:t>
            </a:r>
            <a:r>
              <a:rPr lang="en-GB" sz="2200" b="1" dirty="0" smtClean="0"/>
              <a:t>meaningful</a:t>
            </a:r>
            <a:r>
              <a:rPr lang="en-GB" sz="2200" dirty="0" smtClean="0"/>
              <a:t> fragments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32" name="Freccia in giù 26"/>
          <p:cNvSpPr/>
          <p:nvPr/>
        </p:nvSpPr>
        <p:spPr>
          <a:xfrm>
            <a:off x="7653902" y="2781905"/>
            <a:ext cx="361507" cy="16691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oup 17"/>
          <p:cNvGrpSpPr/>
          <p:nvPr/>
        </p:nvGrpSpPr>
        <p:grpSpPr>
          <a:xfrm>
            <a:off x="6847191" y="1192947"/>
            <a:ext cx="2139570" cy="1574701"/>
            <a:chOff x="6939714" y="4349809"/>
            <a:chExt cx="2042809" cy="1574701"/>
          </a:xfrm>
        </p:grpSpPr>
        <p:sp>
          <p:nvSpPr>
            <p:cNvPr id="28" name="Rettangolo arrotondato 27"/>
            <p:cNvSpPr/>
            <p:nvPr/>
          </p:nvSpPr>
          <p:spPr>
            <a:xfrm>
              <a:off x="6939714" y="4349809"/>
              <a:ext cx="2042809" cy="1574701"/>
            </a:xfrm>
            <a:prstGeom prst="roundRect">
              <a:avLst>
                <a:gd name="adj" fmla="val 240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7028955" y="4748065"/>
              <a:ext cx="1935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986203" y="133509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How can those fragments be </a:t>
            </a:r>
            <a:r>
              <a:rPr lang="en-GB" sz="2200" b="1" dirty="0" smtClean="0"/>
              <a:t>properly  described</a:t>
            </a:r>
            <a:r>
              <a:rPr lang="en-GB" sz="2200" dirty="0" smtClean="0"/>
              <a:t>?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908" y="3132665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042229" y="3127827"/>
            <a:ext cx="1661886" cy="483810"/>
            <a:chOff x="4042229" y="3018972"/>
            <a:chExt cx="1661886" cy="48381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652762" y="3580188"/>
            <a:ext cx="2559352" cy="326572"/>
            <a:chOff x="3652762" y="3471333"/>
            <a:chExt cx="2559352" cy="326572"/>
          </a:xfrm>
        </p:grpSpPr>
        <p:sp>
          <p:nvSpPr>
            <p:cNvPr id="50" name="Oval 49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0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1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4" idx="0"/>
              <a:endCxn id="19" idx="2"/>
            </p:cNvCxnSpPr>
            <p:nvPr/>
          </p:nvCxnSpPr>
          <p:spPr>
            <a:xfrm flipV="1">
              <a:off x="4741334" y="3471334"/>
              <a:ext cx="163289" cy="15723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8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6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2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3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3885790" y="2898585"/>
            <a:ext cx="771325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034682" y="2898585"/>
            <a:ext cx="781504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rgbClr val="0D0D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 flipV="1">
            <a:off x="4184957" y="4378476"/>
            <a:ext cx="810376" cy="145143"/>
            <a:chOff x="2225527" y="4809065"/>
            <a:chExt cx="2721429" cy="483810"/>
          </a:xfrm>
        </p:grpSpPr>
        <p:sp>
          <p:nvSpPr>
            <p:cNvPr id="93" name="Rectangle 92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/>
          <p:nvPr/>
        </p:nvGrpSpPr>
        <p:grpSpPr>
          <a:xfrm flipV="1">
            <a:off x="5462214" y="4192209"/>
            <a:ext cx="810376" cy="145143"/>
            <a:chOff x="2225527" y="4809065"/>
            <a:chExt cx="2721429" cy="483810"/>
          </a:xfrm>
        </p:grpSpPr>
        <p:sp>
          <p:nvSpPr>
            <p:cNvPr id="100" name="Rectangle 99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/>
          <p:cNvGrpSpPr/>
          <p:nvPr/>
        </p:nvGrpSpPr>
        <p:grpSpPr>
          <a:xfrm flipV="1">
            <a:off x="5353357" y="4434114"/>
            <a:ext cx="810376" cy="145143"/>
            <a:chOff x="2225527" y="4809065"/>
            <a:chExt cx="2721429" cy="483810"/>
          </a:xfrm>
        </p:grpSpPr>
        <p:sp>
          <p:nvSpPr>
            <p:cNvPr id="107" name="Rectangle 106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 flipV="1">
            <a:off x="3369738" y="4119638"/>
            <a:ext cx="810376" cy="145143"/>
            <a:chOff x="2225527" y="4809065"/>
            <a:chExt cx="2721429" cy="483810"/>
          </a:xfrm>
        </p:grpSpPr>
        <p:sp>
          <p:nvSpPr>
            <p:cNvPr id="114" name="Rectangle 113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Footer Placeholder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6666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16" grpId="0"/>
      <p:bldP spid="20" grpId="0"/>
      <p:bldP spid="23" grpId="0" animBg="1"/>
      <p:bldP spid="27" grpId="0" animBg="1"/>
      <p:bldP spid="30" grpId="0" animBg="1"/>
      <p:bldP spid="11" grpId="0"/>
      <p:bldP spid="32" grpId="0" animBg="1"/>
      <p:bldP spid="33" grpId="0"/>
      <p:bldP spid="89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719847" y="1240256"/>
            <a:ext cx="7795503" cy="41202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0255" y="1403049"/>
            <a:ext cx="6945550" cy="38825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Media Fragment support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Chapters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Hot Spots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Media Fragment </a:t>
            </a:r>
            <a:r>
              <a:rPr lang="en-US" b="1" dirty="0" smtClean="0"/>
              <a:t>a</a:t>
            </a:r>
            <a:r>
              <a:rPr lang="en-US" b="1" dirty="0" smtClean="0"/>
              <a:t>nnotations</a:t>
            </a:r>
            <a:endParaRPr lang="en-US" b="1" dirty="0" smtClean="0"/>
          </a:p>
          <a:p>
            <a:pPr>
              <a:buFont typeface="Wingdings" charset="0"/>
              <a:buChar char="w"/>
            </a:pPr>
            <a:r>
              <a:rPr lang="en-US" sz="2900" dirty="0"/>
              <a:t>Named Entity Extraction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Topic Detection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Hyperlinking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With TED </a:t>
            </a:r>
            <a:r>
              <a:rPr lang="en-US" dirty="0" smtClean="0"/>
              <a:t>talks chapters</a:t>
            </a:r>
            <a:endParaRPr lang="en-US" dirty="0"/>
          </a:p>
          <a:p>
            <a:pPr>
              <a:buFont typeface="Wingdings" charset="0"/>
              <a:buChar char="w"/>
            </a:pPr>
            <a:r>
              <a:rPr lang="en-US" dirty="0" smtClean="0"/>
              <a:t>With other educational </a:t>
            </a:r>
            <a:r>
              <a:rPr lang="en-US" dirty="0" smtClean="0"/>
              <a:t>online </a:t>
            </a:r>
            <a:r>
              <a:rPr lang="en-US" dirty="0"/>
              <a:t>r</a:t>
            </a:r>
            <a:r>
              <a:rPr lang="en-US" dirty="0" smtClean="0"/>
              <a:t>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439875" y="494371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3" y="494371"/>
            <a:ext cx="399261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778912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220743" y="348615"/>
            <a:ext cx="299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HyperTED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Gallone 15"/>
          <p:cNvSpPr/>
          <p:nvPr/>
        </p:nvSpPr>
        <p:spPr>
          <a:xfrm>
            <a:off x="496384" y="283588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16"/>
          <p:cNvSpPr/>
          <p:nvPr/>
        </p:nvSpPr>
        <p:spPr>
          <a:xfrm>
            <a:off x="486836" y="14363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9" name="Gallone 15"/>
          <p:cNvSpPr/>
          <p:nvPr/>
        </p:nvSpPr>
        <p:spPr>
          <a:xfrm>
            <a:off x="515737" y="419780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flipV="1">
            <a:off x="5370287" y="2902857"/>
            <a:ext cx="2273904" cy="362856"/>
            <a:chOff x="2225527" y="4809065"/>
            <a:chExt cx="2721429" cy="483810"/>
          </a:xfrm>
        </p:grpSpPr>
        <p:sp>
          <p:nvSpPr>
            <p:cNvPr id="21" name="Rectangle 20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5261429" y="3265712"/>
            <a:ext cx="2559352" cy="326572"/>
            <a:chOff x="3652762" y="3471333"/>
            <a:chExt cx="2559352" cy="326572"/>
          </a:xfrm>
        </p:grpSpPr>
        <p:sp>
          <p:nvSpPr>
            <p:cNvPr id="52" name="Oval 51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2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8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3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0"/>
            </p:cNvCxnSpPr>
            <p:nvPr/>
          </p:nvCxnSpPr>
          <p:spPr>
            <a:xfrm flipV="1">
              <a:off x="4741334" y="3483429"/>
              <a:ext cx="163289" cy="14514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9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7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4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5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5055140" y="1704741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579917" y="1699903"/>
            <a:ext cx="1661886" cy="483810"/>
            <a:chOff x="4042229" y="3018972"/>
            <a:chExt cx="1661886" cy="483810"/>
          </a:xfrm>
        </p:grpSpPr>
        <p:cxnSp>
          <p:nvCxnSpPr>
            <p:cNvPr id="77" name="Straight Connector 76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603449" y="4216400"/>
            <a:ext cx="1230192" cy="215585"/>
            <a:chOff x="4603449" y="4216400"/>
            <a:chExt cx="2273904" cy="362856"/>
          </a:xfrm>
        </p:grpSpPr>
        <p:sp>
          <p:nvSpPr>
            <p:cNvPr id="85" name="Rectangle 84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594570" y="4038055"/>
            <a:ext cx="1230192" cy="215585"/>
            <a:chOff x="4603449" y="4216400"/>
            <a:chExt cx="2273904" cy="362856"/>
          </a:xfrm>
        </p:grpSpPr>
        <p:sp>
          <p:nvSpPr>
            <p:cNvPr id="69" name="Rectangle 68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581342" y="4937681"/>
            <a:ext cx="1230192" cy="215585"/>
            <a:chOff x="4603449" y="4216400"/>
            <a:chExt cx="2273904" cy="362856"/>
          </a:xfrm>
        </p:grpSpPr>
        <p:sp>
          <p:nvSpPr>
            <p:cNvPr id="81" name="Rectangle 80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5933160" y="4461409"/>
            <a:ext cx="1230192" cy="215585"/>
            <a:chOff x="4603449" y="4216400"/>
            <a:chExt cx="2273904" cy="362856"/>
          </a:xfrm>
        </p:grpSpPr>
        <p:sp>
          <p:nvSpPr>
            <p:cNvPr id="92" name="Rectangle 91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>
            <a:stCxn id="92" idx="2"/>
            <a:endCxn id="69" idx="0"/>
          </p:cNvCxnSpPr>
          <p:nvPr/>
        </p:nvCxnSpPr>
        <p:spPr>
          <a:xfrm flipV="1">
            <a:off x="6548256" y="4251485"/>
            <a:ext cx="661410" cy="21854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0"/>
          </p:cNvCxnSpPr>
          <p:nvPr/>
        </p:nvCxnSpPr>
        <p:spPr>
          <a:xfrm>
            <a:off x="6548256" y="4674839"/>
            <a:ext cx="740488" cy="2995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5" idx="0"/>
            <a:endCxn id="92" idx="1"/>
          </p:cNvCxnSpPr>
          <p:nvPr/>
        </p:nvCxnSpPr>
        <p:spPr>
          <a:xfrm>
            <a:off x="5218545" y="4429830"/>
            <a:ext cx="714615" cy="14260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ooter Placehold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3282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715259" y="4043263"/>
            <a:ext cx="7903447" cy="1634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http://www.w3.org/TR/media-frags/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745" y="1462775"/>
            <a:ext cx="7886700" cy="42745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i="1" dirty="0" smtClean="0"/>
              <a:t>Media Fragment </a:t>
            </a:r>
            <a:r>
              <a:rPr lang="en-US" sz="2400" dirty="0" smtClean="0"/>
              <a:t>is a portion of a multimedia resource.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b="1" i="1" dirty="0" smtClean="0"/>
              <a:t>Temporal </a:t>
            </a:r>
            <a:r>
              <a:rPr lang="en-US" b="1" i="1" dirty="0"/>
              <a:t>Fragments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dirty="0" smtClean="0"/>
              <a:t>sections </a:t>
            </a:r>
            <a:r>
              <a:rPr lang="en-US" dirty="0"/>
              <a:t>along the time dimension of the media resource with a start and an end </a:t>
            </a:r>
            <a:r>
              <a:rPr lang="en-US" dirty="0" smtClean="0"/>
              <a:t>point.</a:t>
            </a:r>
          </a:p>
          <a:p>
            <a:pPr marL="0" indent="0" algn="ctr">
              <a:buNone/>
            </a:pPr>
            <a:r>
              <a:rPr lang="it-IT" sz="1800" dirty="0">
                <a:hlinkClick r:id="rId2"/>
              </a:rPr>
              <a:t>http://www.w3.org/TR/media-frags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pPr marL="0" indent="0" algn="ctr">
              <a:buNone/>
            </a:pPr>
            <a:endParaRPr lang="it-IT" sz="1800" dirty="0" smtClean="0"/>
          </a:p>
        </p:txBody>
      </p:sp>
      <p:sp>
        <p:nvSpPr>
          <p:cNvPr id="4" name="Rettangolo 3"/>
          <p:cNvSpPr/>
          <p:nvPr/>
        </p:nvSpPr>
        <p:spPr>
          <a:xfrm>
            <a:off x="7439874" y="495029"/>
            <a:ext cx="170412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5"/>
            <a:ext cx="210312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882052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40281" y="376041"/>
            <a:ext cx="5116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  <a:latin typeface="Avian" pitchFamily="2" charset="0"/>
              </a:rPr>
              <a:t>Media Fragments</a:t>
            </a:r>
            <a:endParaRPr lang="en-GB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44278" y="2382698"/>
            <a:ext cx="4762500" cy="150495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1327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4703" y="1542129"/>
            <a:ext cx="7751855" cy="888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TED </a:t>
            </a:r>
            <a:r>
              <a:rPr lang="en-US" sz="2400" dirty="0"/>
              <a:t>Talks </a:t>
            </a:r>
            <a:r>
              <a:rPr lang="en-US" sz="2400" dirty="0" smtClean="0"/>
              <a:t>have </a:t>
            </a:r>
            <a:r>
              <a:rPr lang="en-US" sz="2400" b="1" dirty="0" smtClean="0"/>
              <a:t>paragraphs</a:t>
            </a:r>
            <a:r>
              <a:rPr lang="en-US" sz="2400" dirty="0" smtClean="0"/>
              <a:t>:</a:t>
            </a:r>
          </a:p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human-made subdivision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subtitles</a:t>
            </a:r>
            <a:endParaRPr lang="it-IT" sz="2400" dirty="0" smtClean="0">
              <a:sym typeface="Wingdings" panose="05000000000000000000" pitchFamily="2" charset="2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7" name="Freccia in giù 16"/>
          <p:cNvSpPr/>
          <p:nvPr/>
        </p:nvSpPr>
        <p:spPr>
          <a:xfrm>
            <a:off x="4582519" y="4376238"/>
            <a:ext cx="361507" cy="46008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 cstate="print"/>
          <a:srcRect l="12189" t="14074" r="11981" b="49044"/>
          <a:stretch/>
        </p:blipFill>
        <p:spPr>
          <a:xfrm>
            <a:off x="0" y="2421757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6732" y="5399195"/>
            <a:ext cx="5471634" cy="403895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308979" y="5058862"/>
            <a:ext cx="1678675" cy="424054"/>
          </a:xfrm>
          <a:prstGeom prst="curvedConnector3">
            <a:avLst>
              <a:gd name="adj1" fmla="val 100407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21"/>
          <p:cNvCxnSpPr/>
          <p:nvPr/>
        </p:nvCxnSpPr>
        <p:spPr>
          <a:xfrm rot="5400000">
            <a:off x="4274754" y="5003451"/>
            <a:ext cx="793548" cy="183489"/>
          </a:xfrm>
          <a:prstGeom prst="curvedConnector3">
            <a:avLst>
              <a:gd name="adj1" fmla="val 44841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21"/>
          <p:cNvCxnSpPr/>
          <p:nvPr/>
        </p:nvCxnSpPr>
        <p:spPr>
          <a:xfrm rot="16200000" flipH="1">
            <a:off x="2682313" y="4645174"/>
            <a:ext cx="1286321" cy="46415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20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9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0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3969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9" name="Picture 8" descr="Screen Shot 2014-10-11 at 1.27.0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25313"/>
            <a:ext cx="9144000" cy="4679092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089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421269" y="3244916"/>
            <a:ext cx="7967819" cy="654103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1512967" y="3417455"/>
            <a:ext cx="68921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421269" y="1253181"/>
            <a:ext cx="7967819" cy="647785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479588" y="13605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72295" y="2201015"/>
            <a:ext cx="361507" cy="86222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2455371" y="3417455"/>
            <a:ext cx="1514191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6354083" y="3417455"/>
            <a:ext cx="151419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461388" y="33660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1" name="Rettangolo arrotondato 20"/>
          <p:cNvSpPr/>
          <p:nvPr/>
        </p:nvSpPr>
        <p:spPr>
          <a:xfrm>
            <a:off x="4083012" y="2429847"/>
            <a:ext cx="940072" cy="2521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NER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2510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 smtClean="0">
                <a:hlinkClick r:id="rId2"/>
              </a:rPr>
              <a:t>https</a:t>
            </a:r>
            <a:r>
              <a:rPr lang="en-US" sz="1200" u="sng" dirty="0">
                <a:hlinkClick r:id="rId2"/>
              </a:rPr>
              <a:t>://www.ted.com/talks/2089</a:t>
            </a:r>
            <a:endParaRPr lang="en-US" sz="1200" dirty="0"/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8</a:t>
            </a:fld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>
            <a:off x="233866" y="4302082"/>
            <a:ext cx="1623706" cy="1142586"/>
            <a:chOff x="628651" y="4813059"/>
            <a:chExt cx="1623706" cy="1142586"/>
          </a:xfrm>
        </p:grpSpPr>
        <p:sp>
          <p:nvSpPr>
            <p:cNvPr id="28" name="Rettangolo arrotondato 27"/>
            <p:cNvSpPr/>
            <p:nvPr/>
          </p:nvSpPr>
          <p:spPr>
            <a:xfrm>
              <a:off x="628651" y="4853178"/>
              <a:ext cx="249174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arrotondato 28"/>
            <p:cNvSpPr/>
            <p:nvPr/>
          </p:nvSpPr>
          <p:spPr>
            <a:xfrm>
              <a:off x="638084" y="5239866"/>
              <a:ext cx="239741" cy="328027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638084" y="5627618"/>
              <a:ext cx="239741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915359" y="4832525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PERSON</a:t>
              </a:r>
              <a:endParaRPr lang="it-IT" dirty="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915359" y="5191401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FUNCTION</a:t>
              </a:r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915360" y="5584170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LOCATION</a:t>
              </a:r>
              <a:endParaRPr lang="it-IT" dirty="0"/>
            </a:p>
          </p:txBody>
        </p:sp>
        <p:sp>
          <p:nvSpPr>
            <p:cNvPr id="34" name="Parentesi quadra chiusa 33"/>
            <p:cNvSpPr/>
            <p:nvPr/>
          </p:nvSpPr>
          <p:spPr>
            <a:xfrm>
              <a:off x="2092544" y="4813059"/>
              <a:ext cx="159813" cy="1119974"/>
            </a:xfrm>
            <a:prstGeom prst="rightBracke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Rettangolo 34"/>
          <p:cNvSpPr/>
          <p:nvPr/>
        </p:nvSpPr>
        <p:spPr>
          <a:xfrm>
            <a:off x="1905334" y="4498734"/>
            <a:ext cx="332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Category: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in the </a:t>
            </a:r>
            <a:r>
              <a:rPr lang="en-US" dirty="0">
                <a:solidFill>
                  <a:srgbClr val="000000"/>
                </a:solidFill>
              </a:rPr>
              <a:t>NER task. </a:t>
            </a:r>
            <a:endParaRPr lang="it-IT" dirty="0"/>
          </a:p>
        </p:txBody>
      </p:sp>
      <p:sp>
        <p:nvSpPr>
          <p:cNvPr id="37" name="Rettangolo 36"/>
          <p:cNvSpPr/>
          <p:nvPr/>
        </p:nvSpPr>
        <p:spPr>
          <a:xfrm>
            <a:off x="5129784" y="4259026"/>
            <a:ext cx="3640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Natural Language Processing (NPL) Task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</a:t>
            </a:r>
            <a:r>
              <a:rPr lang="en-US" dirty="0" smtClean="0">
                <a:solidFill>
                  <a:srgbClr val="000000"/>
                </a:solidFill>
              </a:rPr>
              <a:t>isambiguating </a:t>
            </a:r>
            <a:r>
              <a:rPr lang="en-US" dirty="0">
                <a:solidFill>
                  <a:srgbClr val="000000"/>
                </a:solidFill>
              </a:rPr>
              <a:t>URL in a knowledge base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E.g.</a:t>
            </a:r>
            <a:r>
              <a:rPr lang="it-IT" dirty="0" smtClean="0"/>
              <a:t> </a:t>
            </a:r>
            <a:r>
              <a:rPr lang="en-US" dirty="0" smtClean="0">
                <a:solidFill>
                  <a:srgbClr val="122EBA"/>
                </a:solidFill>
                <a:hlinkClick r:id="rId3"/>
              </a:rPr>
              <a:t>http</a:t>
            </a:r>
            <a:r>
              <a:rPr lang="en-US" dirty="0">
                <a:solidFill>
                  <a:srgbClr val="122EBA"/>
                </a:solidFill>
                <a:hlinkClick r:id="rId3"/>
              </a:rPr>
              <a:t>://dbpedia.org/resource/Saint_Petersburg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it-IT" dirty="0"/>
          </a:p>
        </p:txBody>
      </p:sp>
      <p:sp>
        <p:nvSpPr>
          <p:cNvPr id="39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0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1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2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3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3814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495038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94374"/>
            <a:ext cx="27512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29863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61312" y="455749"/>
            <a:ext cx="431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NER Extractors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33" name="Immagin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0029" y="5294830"/>
            <a:ext cx="1217006" cy="47868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8515" y="1679783"/>
            <a:ext cx="2035513" cy="44102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4005" y="4473662"/>
            <a:ext cx="854048" cy="1163640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9820" y="2605459"/>
            <a:ext cx="1531286" cy="944293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9348" y="3926502"/>
            <a:ext cx="1371899" cy="449297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8928" y="5026995"/>
            <a:ext cx="1339174" cy="53567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6979" y="4923436"/>
            <a:ext cx="828675" cy="342900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21632" y="1308096"/>
            <a:ext cx="1386445" cy="554578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8298" y="2500303"/>
            <a:ext cx="1905000" cy="76200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71219" y="4147270"/>
            <a:ext cx="1905000" cy="581025"/>
          </a:xfrm>
          <a:prstGeom prst="rect">
            <a:avLst/>
          </a:prstGeom>
        </p:spPr>
      </p:pic>
      <p:sp>
        <p:nvSpPr>
          <p:cNvPr id="47" name="Rettangolo 46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3877" y="1534664"/>
            <a:ext cx="1495425" cy="238125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22" name="Rettangolo arrotondato 18"/>
          <p:cNvSpPr/>
          <p:nvPr/>
        </p:nvSpPr>
        <p:spPr>
          <a:xfrm>
            <a:off x="2455333" y="2300112"/>
            <a:ext cx="4827877" cy="2436670"/>
          </a:xfrm>
          <a:prstGeom prst="roundRect">
            <a:avLst>
              <a:gd name="adj" fmla="val 6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/>
              <a:buChar char="•"/>
            </a:pPr>
            <a:endParaRPr lang="en-GB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endParaRPr lang="en-GB" sz="2400" b="1" dirty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b="1" dirty="0" smtClean="0">
                <a:solidFill>
                  <a:schemeClr val="tx1"/>
                </a:solidFill>
              </a:rPr>
              <a:t>Integrates</a:t>
            </a:r>
            <a:r>
              <a:rPr lang="en-GB" sz="2400" dirty="0" smtClean="0">
                <a:solidFill>
                  <a:schemeClr val="tx1"/>
                </a:solidFill>
              </a:rPr>
              <a:t> different NER tools available on Web.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Unify NER extractors in a </a:t>
            </a:r>
            <a:r>
              <a:rPr lang="en-GB" sz="2400" b="1" dirty="0" smtClean="0">
                <a:solidFill>
                  <a:schemeClr val="tx1"/>
                </a:solidFill>
              </a:rPr>
              <a:t>common output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3" name="Immagin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4931" y="2607351"/>
            <a:ext cx="2104862" cy="468442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18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7554</TotalTime>
  <Words>771</Words>
  <Application>Microsoft Office PowerPoint</Application>
  <PresentationFormat>On-screen Show (4:3)</PresentationFormat>
  <Paragraphs>221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di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Politecnico di Torino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 s</dc:creator>
  <cp:lastModifiedBy>troncy</cp:lastModifiedBy>
  <cp:revision>165</cp:revision>
  <dcterms:created xsi:type="dcterms:W3CDTF">2014-09-24T07:31:26Z</dcterms:created>
  <dcterms:modified xsi:type="dcterms:W3CDTF">2014-10-14T22:26:49Z</dcterms:modified>
</cp:coreProperties>
</file>